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6" r:id="rId17"/>
    <p:sldId id="277" r:id="rId18"/>
    <p:sldId id="282" r:id="rId19"/>
    <p:sldId id="289" r:id="rId20"/>
    <p:sldId id="291" r:id="rId21"/>
    <p:sldId id="296" r:id="rId22"/>
    <p:sldId id="293" r:id="rId23"/>
    <p:sldId id="295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109"/>
    <a:srgbClr val="C3C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98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2D142-C887-4AC7-AE62-FC1492DCC709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359C6-274D-4821-A30F-620DAFB16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497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F6DB2-AE5F-4F4B-8E51-F017770072D5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A03851-377C-47B1-9E30-BFF7AAE344A4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numCol="1"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1752600"/>
          </a:xfrm>
        </p:spPr>
        <p:txBody>
          <a:bodyPr/>
          <a:lstStyle/>
          <a:p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Ouvidoria – Site Prefeitura Municipal/Central Telefônica</a:t>
            </a:r>
          </a:p>
          <a:p>
            <a:pPr algn="ctr">
              <a:buNone/>
            </a:pPr>
            <a:endParaRPr lang="pt-BR" sz="2200" b="1" dirty="0" smtClean="0"/>
          </a:p>
          <a:p>
            <a:pPr marL="0" indent="0">
              <a:spcBef>
                <a:spcPts val="1200"/>
              </a:spcBef>
              <a:buNone/>
            </a:pPr>
            <a:endParaRPr lang="pt-BR" sz="22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pt-BR" sz="2200" b="1" dirty="0" smtClean="0"/>
              <a:t>Variam entre veículos abandonados e solicitações de fiscalização e operação de trânsito.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BR" sz="3200" b="1" dirty="0" smtClean="0"/>
              <a:t>Educação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pt-BR" sz="2200" b="1" dirty="0" smtClean="0"/>
              <a:t>Projetos</a:t>
            </a:r>
          </a:p>
          <a:p>
            <a:pPr algn="just">
              <a:buNone/>
            </a:pPr>
            <a:endParaRPr lang="pt-BR" sz="2200" b="1" dirty="0"/>
          </a:p>
          <a:p>
            <a:pPr algn="just"/>
            <a:r>
              <a:rPr lang="pt-BR" sz="2200" b="1" dirty="0" smtClean="0"/>
              <a:t>Trânsito na escola</a:t>
            </a:r>
          </a:p>
          <a:p>
            <a:pPr algn="just"/>
            <a:r>
              <a:rPr lang="pt-BR" sz="2200" b="1" dirty="0" smtClean="0"/>
              <a:t>Idoso no trânsito</a:t>
            </a:r>
          </a:p>
          <a:p>
            <a:pPr algn="just"/>
            <a:r>
              <a:rPr lang="pt-BR" sz="2200" b="1" dirty="0" smtClean="0"/>
              <a:t>Volta às Aulas</a:t>
            </a:r>
          </a:p>
          <a:p>
            <a:pPr algn="just"/>
            <a:r>
              <a:rPr lang="pt-BR" sz="2200" b="1" dirty="0" smtClean="0"/>
              <a:t>Blitz educativas</a:t>
            </a:r>
          </a:p>
          <a:p>
            <a:pPr algn="just"/>
            <a:r>
              <a:rPr lang="pt-BR" sz="2200" b="1" dirty="0" smtClean="0"/>
              <a:t>Apoio em ações educativas no Município</a:t>
            </a:r>
          </a:p>
          <a:p>
            <a:pPr algn="just"/>
            <a:r>
              <a:rPr lang="pt-BR" sz="2200" b="1" dirty="0" smtClean="0"/>
              <a:t>Palestras nas Escolas</a:t>
            </a:r>
          </a:p>
          <a:p>
            <a:pPr algn="just"/>
            <a:r>
              <a:rPr lang="pt-BR" sz="2200" b="1" dirty="0" smtClean="0"/>
              <a:t>Palestras Educativas em empresas.</a:t>
            </a:r>
          </a:p>
          <a:p>
            <a:pPr algn="just">
              <a:buNone/>
            </a:pPr>
            <a:endParaRPr lang="pt-BR" sz="2200" b="1" dirty="0" smtClean="0"/>
          </a:p>
          <a:p>
            <a:pPr algn="just">
              <a:buNone/>
            </a:pPr>
            <a:endParaRPr lang="pt-BR" sz="2200" b="1" dirty="0" smtClean="0"/>
          </a:p>
          <a:p>
            <a:pPr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pt-BR" sz="2700" b="1" dirty="0" smtClean="0"/>
              <a:t>Educação no trânsito</a:t>
            </a: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>
                <a:solidFill>
                  <a:schemeClr val="tx1"/>
                </a:solidFill>
              </a:rPr>
              <a:t>Maio Amarelo</a:t>
            </a:r>
            <a:br>
              <a:rPr lang="pt-BR" sz="2200" b="1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/>
            </a:r>
            <a:br>
              <a:rPr lang="pt-BR" sz="2200" b="1" dirty="0" smtClean="0">
                <a:solidFill>
                  <a:schemeClr val="tx1"/>
                </a:solidFill>
              </a:rPr>
            </a:br>
            <a:r>
              <a:rPr lang="pt-BR" sz="2200" b="1" dirty="0" smtClean="0">
                <a:solidFill>
                  <a:schemeClr val="tx1"/>
                </a:solidFill>
              </a:rPr>
              <a:t>Campanha de âmbito nacional de conscientização de trânsito.</a:t>
            </a: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sz="2200" b="1" dirty="0" smtClean="0"/>
          </a:p>
          <a:p>
            <a:endParaRPr lang="pt-BR" sz="2200" b="1" dirty="0" smtClean="0"/>
          </a:p>
          <a:p>
            <a:endParaRPr lang="pt-BR" sz="2200" b="1" dirty="0" smtClean="0"/>
          </a:p>
          <a:p>
            <a:pPr algn="ctr"/>
            <a:r>
              <a:rPr lang="pt-BR" sz="2200" b="1" dirty="0" smtClean="0"/>
              <a:t>FOTO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5" name="Picture 6" descr="C:\Users\gelvisson.silva\Downloads\WhatsApp Image 2023-10-17 at 15.11.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3240360" cy="2348880"/>
          </a:xfrm>
          <a:prstGeom prst="rect">
            <a:avLst/>
          </a:prstGeom>
          <a:noFill/>
        </p:spPr>
      </p:pic>
      <p:pic>
        <p:nvPicPr>
          <p:cNvPr id="16" name="Picture 7" descr="C:\Users\gelvisson.silva\Downloads\WhatsApp Image 2023-10-17 at 15.11.5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2555776" cy="4365104"/>
          </a:xfrm>
          <a:prstGeom prst="rect">
            <a:avLst/>
          </a:prstGeom>
          <a:noFill/>
        </p:spPr>
      </p:pic>
      <p:pic>
        <p:nvPicPr>
          <p:cNvPr id="17" name="Picture 8" descr="C:\Users\gelvisson.silva\Downloads\WhatsApp Image 2023-10-17 at 15.11.5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92896"/>
            <a:ext cx="6593111" cy="2016224"/>
          </a:xfrm>
          <a:prstGeom prst="rect">
            <a:avLst/>
          </a:prstGeom>
          <a:noFill/>
        </p:spPr>
      </p:pic>
      <p:pic>
        <p:nvPicPr>
          <p:cNvPr id="22538" name="Picture 10" descr="C:\Users\gelvisson.silva\Downloads\WhatsApp Image 2023-10-17 at 15.11.56 (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509121"/>
            <a:ext cx="3312368" cy="2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Educação no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2200" b="1" dirty="0" smtClean="0"/>
          </a:p>
          <a:p>
            <a:pPr marL="0" indent="0" algn="just">
              <a:buNone/>
            </a:pPr>
            <a:endParaRPr lang="pt-BR" sz="2200" b="1" dirty="0" smtClean="0"/>
          </a:p>
          <a:p>
            <a:pPr marL="0" indent="0" algn="ctr"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4" name="Picture 4" descr="C:\Users\gelvisson.silva\Downloads\WhatsApp Image 2023-10-17 at 15.13.2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4572000" cy="4653136"/>
          </a:xfrm>
          <a:prstGeom prst="rect">
            <a:avLst/>
          </a:prstGeom>
          <a:noFill/>
        </p:spPr>
      </p:pic>
      <p:pic>
        <p:nvPicPr>
          <p:cNvPr id="23554" name="Picture 2" descr="C:\Users\gelvisson.silva\Downloads\WhatsApp Image 2023-10-17 at 15.15.2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5"/>
            <a:ext cx="4572000" cy="4653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Agentes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/>
              <a:t>Quantidade total: 5 Agentes</a:t>
            </a:r>
          </a:p>
          <a:p>
            <a:pPr>
              <a:buNone/>
            </a:pPr>
            <a:endParaRPr lang="pt-BR" sz="2200" b="1" dirty="0" smtClean="0"/>
          </a:p>
          <a:p>
            <a:r>
              <a:rPr lang="pt-BR" sz="2200" b="1" dirty="0" smtClean="0"/>
              <a:t>Contratação via Concurso Público – Regime Estatutário</a:t>
            </a:r>
          </a:p>
          <a:p>
            <a:pPr>
              <a:buNone/>
            </a:pPr>
            <a:endParaRPr lang="pt-BR" sz="2200" b="1" dirty="0" smtClean="0"/>
          </a:p>
          <a:p>
            <a:r>
              <a:rPr lang="pt-BR" sz="2200" b="1" dirty="0" smtClean="0"/>
              <a:t>Nomeados através de Portaria Administrativa</a:t>
            </a:r>
          </a:p>
          <a:p>
            <a:pPr>
              <a:buNone/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Equipamentos Eletrônicos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 anchor="ctr">
            <a:norm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pt-BR" sz="2200" b="1" dirty="0" smtClean="0"/>
              <a:t>Radar de velocidade</a:t>
            </a:r>
          </a:p>
          <a:p>
            <a:endParaRPr lang="pt-BR" sz="2200" b="1" dirty="0" smtClean="0"/>
          </a:p>
          <a:p>
            <a:pPr marL="0" indent="0">
              <a:buFont typeface="Arial" pitchFamily="34" charset="0"/>
              <a:buChar char="•"/>
            </a:pPr>
            <a:r>
              <a:rPr lang="pt-BR" sz="2200" b="1" dirty="0" smtClean="0"/>
              <a:t>Avanço e faixa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063338">
            <a:off x="7862306" y="5272956"/>
            <a:ext cx="1152128" cy="1440160"/>
          </a:xfrm>
          <a:prstGeom prst="rect">
            <a:avLst/>
          </a:prstGeom>
          <a:noFill/>
        </p:spPr>
      </p:pic>
      <p:pic>
        <p:nvPicPr>
          <p:cNvPr id="7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768" y="5229198"/>
            <a:ext cx="1331640" cy="16288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Frota Veicular de Campo Mourão - 2022</a:t>
            </a:r>
            <a:endParaRPr lang="pt-BR" sz="32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/>
        <p:txBody>
          <a:bodyPr numCol="2" anchor="b">
            <a:normAutofit fontScale="85000" lnSpcReduction="20000"/>
          </a:bodyPr>
          <a:lstStyle/>
          <a:p>
            <a:r>
              <a:rPr lang="pt-BR" b="1" dirty="0" smtClean="0"/>
              <a:t>Automóvel - </a:t>
            </a:r>
            <a:r>
              <a:rPr lang="pt-BR" dirty="0" smtClean="0"/>
              <a:t>42.378</a:t>
            </a:r>
          </a:p>
          <a:p>
            <a:r>
              <a:rPr lang="pt-BR" b="1" dirty="0" smtClean="0"/>
              <a:t>Caminhão - </a:t>
            </a:r>
            <a:r>
              <a:rPr lang="pt-BR" dirty="0" smtClean="0"/>
              <a:t>2.905</a:t>
            </a:r>
          </a:p>
          <a:p>
            <a:r>
              <a:rPr lang="pt-BR" b="1" dirty="0" smtClean="0"/>
              <a:t>Caminhão trator – </a:t>
            </a:r>
            <a:r>
              <a:rPr lang="pt-BR" dirty="0" smtClean="0"/>
              <a:t>1.362</a:t>
            </a:r>
          </a:p>
          <a:p>
            <a:r>
              <a:rPr lang="pt-BR" b="1" dirty="0" smtClean="0"/>
              <a:t>Caminhonete - </a:t>
            </a:r>
            <a:r>
              <a:rPr lang="pt-BR" dirty="0" smtClean="0"/>
              <a:t>7.500</a:t>
            </a:r>
          </a:p>
          <a:p>
            <a:r>
              <a:rPr lang="pt-BR" b="1" dirty="0" smtClean="0"/>
              <a:t>Camioneta - </a:t>
            </a:r>
            <a:r>
              <a:rPr lang="pt-BR" dirty="0" smtClean="0"/>
              <a:t>2.227</a:t>
            </a:r>
          </a:p>
          <a:p>
            <a:r>
              <a:rPr lang="pt-BR" b="1" dirty="0" smtClean="0"/>
              <a:t>Ciclomotor – </a:t>
            </a:r>
            <a:r>
              <a:rPr lang="pt-BR" dirty="0" smtClean="0"/>
              <a:t>301</a:t>
            </a:r>
          </a:p>
          <a:p>
            <a:r>
              <a:rPr lang="pt-BR" b="1" dirty="0" smtClean="0"/>
              <a:t>Micro-ônibus – </a:t>
            </a:r>
            <a:r>
              <a:rPr lang="pt-BR" dirty="0" smtClean="0"/>
              <a:t>143</a:t>
            </a:r>
          </a:p>
          <a:p>
            <a:r>
              <a:rPr lang="pt-BR" b="1" dirty="0" smtClean="0"/>
              <a:t>Motocicleta - </a:t>
            </a:r>
            <a:r>
              <a:rPr lang="pt-BR" dirty="0" smtClean="0"/>
              <a:t>13.225</a:t>
            </a:r>
          </a:p>
          <a:p>
            <a:r>
              <a:rPr lang="pt-BR" b="1" dirty="0" smtClean="0"/>
              <a:t>Motoneta - </a:t>
            </a:r>
            <a:r>
              <a:rPr lang="pt-BR" dirty="0" smtClean="0"/>
              <a:t>4.919</a:t>
            </a:r>
          </a:p>
          <a:p>
            <a:r>
              <a:rPr lang="pt-BR" b="1" dirty="0" smtClean="0"/>
              <a:t>Ônibus – </a:t>
            </a:r>
            <a:r>
              <a:rPr lang="pt-BR" dirty="0" smtClean="0"/>
              <a:t>646</a:t>
            </a:r>
          </a:p>
          <a:p>
            <a:r>
              <a:rPr lang="pt-BR" b="1" dirty="0" smtClean="0"/>
              <a:t>Reboque - </a:t>
            </a:r>
            <a:r>
              <a:rPr lang="pt-BR" dirty="0" smtClean="0"/>
              <a:t>1.479</a:t>
            </a:r>
          </a:p>
          <a:p>
            <a:r>
              <a:rPr lang="pt-BR" b="1" dirty="0" err="1" smtClean="0"/>
              <a:t>Semi-reboque</a:t>
            </a:r>
            <a:r>
              <a:rPr lang="pt-BR" b="1" dirty="0" smtClean="0"/>
              <a:t> - </a:t>
            </a:r>
            <a:r>
              <a:rPr lang="pt-BR" dirty="0" smtClean="0"/>
              <a:t>2.192</a:t>
            </a:r>
          </a:p>
          <a:p>
            <a:r>
              <a:rPr lang="pt-BR" b="1" dirty="0" smtClean="0"/>
              <a:t>Sidecar  - </a:t>
            </a:r>
            <a:r>
              <a:rPr lang="pt-BR" dirty="0" smtClean="0"/>
              <a:t>03</a:t>
            </a:r>
          </a:p>
          <a:p>
            <a:r>
              <a:rPr lang="pt-BR" b="1" dirty="0" smtClean="0"/>
              <a:t>Trator de esteira – </a:t>
            </a:r>
            <a:r>
              <a:rPr lang="pt-BR" dirty="0" smtClean="0"/>
              <a:t>01</a:t>
            </a:r>
          </a:p>
          <a:p>
            <a:r>
              <a:rPr lang="pt-BR" b="1" dirty="0" smtClean="0"/>
              <a:t>Trator de rodas  - </a:t>
            </a:r>
            <a:r>
              <a:rPr lang="pt-BR" dirty="0" smtClean="0"/>
              <a:t>20</a:t>
            </a:r>
          </a:p>
          <a:p>
            <a:r>
              <a:rPr lang="pt-BR" b="1" dirty="0" smtClean="0"/>
              <a:t>Triciclo – </a:t>
            </a:r>
            <a:r>
              <a:rPr lang="pt-BR" dirty="0" smtClean="0"/>
              <a:t>36</a:t>
            </a:r>
          </a:p>
          <a:p>
            <a:r>
              <a:rPr lang="pt-BR" b="1" dirty="0" smtClean="0"/>
              <a:t>Utilitário – </a:t>
            </a:r>
            <a:r>
              <a:rPr lang="pt-BR" dirty="0" smtClean="0"/>
              <a:t>829</a:t>
            </a:r>
          </a:p>
          <a:p>
            <a:r>
              <a:rPr lang="pt-BR" b="1" dirty="0" smtClean="0"/>
              <a:t>Outros – </a:t>
            </a:r>
            <a:r>
              <a:rPr lang="pt-BR" dirty="0" smtClean="0"/>
              <a:t>19</a:t>
            </a:r>
          </a:p>
          <a:p>
            <a:endParaRPr lang="pt-BR" dirty="0" smtClean="0"/>
          </a:p>
          <a:p>
            <a:r>
              <a:rPr lang="pt-BR" b="1" dirty="0" smtClean="0"/>
              <a:t>TOTAL - </a:t>
            </a:r>
            <a:r>
              <a:rPr lang="pt-BR" dirty="0" smtClean="0"/>
              <a:t>80.185</a:t>
            </a:r>
            <a:br>
              <a:rPr lang="pt-BR" dirty="0" smtClean="0"/>
            </a:br>
            <a:r>
              <a:rPr lang="pt-BR" dirty="0" smtClean="0"/>
              <a:t> </a:t>
            </a:r>
          </a:p>
          <a:p>
            <a:pPr marL="0" indent="0">
              <a:buNone/>
            </a:pPr>
            <a:r>
              <a:rPr lang="pt-BR" sz="1200" dirty="0" smtClean="0"/>
              <a:t>Fonte:</a:t>
            </a:r>
            <a:r>
              <a:rPr lang="pt-BR" sz="1200" dirty="0" err="1" smtClean="0"/>
              <a:t>https</a:t>
            </a:r>
            <a:r>
              <a:rPr lang="pt-BR" sz="1200" dirty="0" smtClean="0"/>
              <a:t>://cidades.</a:t>
            </a:r>
            <a:r>
              <a:rPr lang="pt-BR" sz="1200" dirty="0" err="1" smtClean="0"/>
              <a:t>ibge</a:t>
            </a:r>
            <a:r>
              <a:rPr lang="pt-BR" sz="1200" dirty="0" smtClean="0"/>
              <a:t>.</a:t>
            </a:r>
            <a:r>
              <a:rPr lang="pt-BR" sz="1200" dirty="0" err="1" smtClean="0"/>
              <a:t>gov.br/brasil/pr/campo-mourao/pesquisa/22/28120</a:t>
            </a:r>
            <a:r>
              <a:rPr lang="pt-BR" sz="1200" dirty="0" smtClean="0"/>
              <a:t>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 anchor="b">
            <a:normAutofit/>
          </a:bodyPr>
          <a:lstStyle/>
          <a:p>
            <a:r>
              <a:rPr lang="pt-BR" sz="3200" b="1" dirty="0" smtClean="0"/>
              <a:t>Processos</a:t>
            </a:r>
            <a:br>
              <a:rPr lang="pt-BR" sz="3200" b="1" dirty="0" smtClean="0"/>
            </a:br>
            <a:endParaRPr lang="pt-BR" sz="32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953762"/>
              </p:ext>
            </p:extLst>
          </p:nvPr>
        </p:nvGraphicFramePr>
        <p:xfrm>
          <a:off x="1403648" y="2564904"/>
          <a:ext cx="6192688" cy="2304256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920218"/>
                <a:gridCol w="1272470"/>
              </a:tblGrid>
              <a:tr h="576064">
                <a:tc>
                  <a:txBody>
                    <a:bodyPr/>
                    <a:lstStyle/>
                    <a:p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2023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Defesa</a:t>
                      </a:r>
                      <a:r>
                        <a:rPr lang="pt-BR" sz="1200" baseline="0" dirty="0" smtClean="0"/>
                        <a:t> de Autuação/pedidos de advertências acatadas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436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Recursos JARI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1476</a:t>
                      </a:r>
                      <a:endParaRPr lang="pt-BR" sz="12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pt-BR" sz="1200" dirty="0" smtClean="0"/>
                        <a:t>Recursos</a:t>
                      </a:r>
                      <a:r>
                        <a:rPr lang="pt-BR" sz="1200" baseline="0" dirty="0" smtClean="0"/>
                        <a:t> ao CETRAN (interpostos)</a:t>
                      </a:r>
                      <a:endParaRPr lang="pt-B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192</a:t>
                      </a:r>
                      <a:endParaRPr lang="pt-B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683568" y="31409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Estacionamento Rotativo Pare Azul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400" b="1" dirty="0" smtClean="0"/>
          </a:p>
          <a:p>
            <a:endParaRPr lang="pt-BR" sz="1400" b="1" dirty="0" smtClean="0"/>
          </a:p>
          <a:p>
            <a:pPr>
              <a:buNone/>
            </a:pPr>
            <a:endParaRPr lang="pt-BR" sz="1400" b="1" dirty="0" smtClean="0"/>
          </a:p>
          <a:p>
            <a:r>
              <a:rPr lang="pt-BR" sz="1400" b="1" dirty="0" smtClean="0"/>
              <a:t>Regulamentado pelo Decreto Municipal Nº 9034/2021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Número de vagas: 5.644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Áreas de cobertura – Quadrilátero entre Avenida </a:t>
            </a:r>
            <a:r>
              <a:rPr lang="pt-BR" sz="1400" b="1" dirty="0" err="1" smtClean="0"/>
              <a:t>Goioere</a:t>
            </a:r>
            <a:r>
              <a:rPr lang="pt-BR" sz="1400" b="1" dirty="0" smtClean="0"/>
              <a:t> x Avenida José Custódio de Oliveira e Rua São </a:t>
            </a:r>
            <a:r>
              <a:rPr lang="pt-BR" sz="1400" b="1" dirty="0" err="1" smtClean="0"/>
              <a:t>Josafat</a:t>
            </a:r>
            <a:r>
              <a:rPr lang="pt-BR" sz="1400" b="1" dirty="0" smtClean="0"/>
              <a:t> x Rua Rocha Pombo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Empresa atua em forma de concessão - </a:t>
            </a:r>
            <a:r>
              <a:rPr lang="pt-BR" sz="1400" dirty="0" smtClean="0"/>
              <a:t>CONSÓRCIO BRASMOOVE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Fiscalização diária de segunda a sexta das 09h00 às 18h:00</a:t>
            </a:r>
          </a:p>
          <a:p>
            <a:endParaRPr lang="pt-BR" sz="1400" b="1" dirty="0" smtClean="0"/>
          </a:p>
          <a:p>
            <a:r>
              <a:rPr lang="pt-BR" sz="1400" b="1" dirty="0" smtClean="0"/>
              <a:t>Sábados das 09h:00 às 13h:00</a:t>
            </a: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– Setor de Operações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Caminhonete: 01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Motocicletas patrulha: 02  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 Carro: 01  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Rádios comunicadores: 03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err="1" smtClean="0"/>
              <a:t>Smartphones</a:t>
            </a:r>
            <a:r>
              <a:rPr lang="pt-BR" sz="2200" b="1" dirty="0" smtClean="0"/>
              <a:t> com aplicação GIT: 05</a:t>
            </a:r>
          </a:p>
          <a:p>
            <a:pPr marL="0" indent="0">
              <a:tabLst>
                <a:tab pos="268288" algn="l"/>
              </a:tabLst>
            </a:pPr>
            <a:r>
              <a:rPr lang="pt-BR" sz="2200" b="1" dirty="0" smtClean="0"/>
              <a:t>Impressoras de AIT: 03</a:t>
            </a:r>
          </a:p>
          <a:p>
            <a:pPr marL="0" indent="0">
              <a:buNone/>
              <a:tabLst>
                <a:tab pos="268288" algn="l"/>
              </a:tabLst>
            </a:pP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SEIMOB </a:t>
            </a:r>
            <a:r>
              <a:rPr lang="pt-BR" sz="2400" b="1" dirty="0" smtClean="0"/>
              <a:t>–</a:t>
            </a:r>
            <a:r>
              <a:rPr lang="pt-BR" sz="2800" b="1" dirty="0" smtClean="0"/>
              <a:t> Secretaria de Infraestrutura Mobilidade Urbana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/>
              <a:t>Endereço: </a:t>
            </a:r>
            <a:r>
              <a:rPr lang="pt-BR" sz="2200" dirty="0" smtClean="0"/>
              <a:t>Rua José Tadeu Nunes, 150 – Jardim Nossa Senhora Aparecida – CEP: 87.309-295.</a:t>
            </a:r>
          </a:p>
          <a:p>
            <a:pPr marL="0" indent="0">
              <a:buNone/>
            </a:pPr>
            <a:endParaRPr lang="pt-BR" sz="2200" b="1" dirty="0"/>
          </a:p>
          <a:p>
            <a:pPr marL="0" indent="0">
              <a:buNone/>
            </a:pPr>
            <a:r>
              <a:rPr lang="pt-BR" sz="2200" b="1" dirty="0" smtClean="0"/>
              <a:t>Telefone: </a:t>
            </a:r>
            <a:r>
              <a:rPr lang="pt-BR" sz="2200" dirty="0" smtClean="0"/>
              <a:t>(44) 3518-1132</a:t>
            </a:r>
          </a:p>
          <a:p>
            <a:pPr marL="0" indent="0">
              <a:buNone/>
            </a:pPr>
            <a:r>
              <a:rPr lang="pt-BR" sz="2200" b="1" dirty="0" smtClean="0"/>
              <a:t>E-mail: </a:t>
            </a:r>
            <a:r>
              <a:rPr lang="pt-BR" sz="2400" dirty="0" smtClean="0"/>
              <a:t>obras@campomourao.pr.gov.br</a:t>
            </a:r>
            <a:endParaRPr lang="pt-BR" sz="2200" b="1" dirty="0" smtClean="0"/>
          </a:p>
          <a:p>
            <a:pPr marL="0" indent="0">
              <a:buNone/>
            </a:pPr>
            <a:r>
              <a:rPr lang="pt-BR" sz="2200" b="1" dirty="0" smtClean="0"/>
              <a:t>Site: </a:t>
            </a:r>
            <a:r>
              <a:rPr lang="pt-BR" sz="2200" dirty="0" smtClean="0"/>
              <a:t>https://campomourao.atende.net/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1026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1028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– Sinalização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b="1" dirty="0" smtClean="0"/>
              <a:t> </a:t>
            </a:r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endParaRPr lang="pt-BR" sz="1800" b="1" dirty="0" smtClean="0"/>
          </a:p>
          <a:p>
            <a:pPr marL="0" indent="0"/>
            <a:r>
              <a:rPr lang="pt-BR" sz="1800" b="1" dirty="0" smtClean="0"/>
              <a:t>Triciclo de pintura: 01</a:t>
            </a:r>
          </a:p>
          <a:p>
            <a:pPr marL="0" indent="0"/>
            <a:r>
              <a:rPr lang="pt-BR" sz="1800" b="1" dirty="0" smtClean="0"/>
              <a:t>Maquina de pintura: 02</a:t>
            </a:r>
          </a:p>
          <a:p>
            <a:pPr marL="0" indent="0"/>
            <a:r>
              <a:rPr lang="pt-BR" sz="1800" b="1" dirty="0" smtClean="0"/>
              <a:t> Veiculo Van para pintura: 01</a:t>
            </a:r>
          </a:p>
          <a:p>
            <a:pPr marL="0" indent="0">
              <a:buNone/>
            </a:pPr>
            <a:endParaRPr lang="pt-BR" sz="1800" b="1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Ações Quanto a Sinalização Viária – 2022 até o momento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smtClean="0"/>
              <a:t>Realização de serviços (colocação, conserto, montagem, recolhimento, recolocação, retirada, substituição, </a:t>
            </a:r>
            <a:r>
              <a:rPr lang="pt-BR" sz="2200" b="1" dirty="0" err="1" smtClean="0"/>
              <a:t>resposição</a:t>
            </a:r>
            <a:r>
              <a:rPr lang="pt-BR" sz="2200" b="1" dirty="0" smtClean="0"/>
              <a:t>, realocação e lavagem) com placas</a:t>
            </a:r>
          </a:p>
          <a:p>
            <a:pPr marL="0" indent="0"/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21507" name="Picture 3" descr="C:\Users\gelvisson.silva\Downloads\WhatsApp Image 2023-10-17 at 15.23.2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7200800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C:\Users\gelvisson.silva\Downloads\WhatsApp Image 2023-10-17 at 15.22.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77072"/>
            <a:ext cx="8208912" cy="223224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/>
              <a:t>Ações Quanto à Sinalização Viária 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7" name="Picture 2" descr="C:\Users\gelvisson.silva\AppData\Local\Microsoft\Windows\INetCache\IE\ERQ59KYU\traffic-sign-1606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1440160" cy="1628800"/>
          </a:xfrm>
          <a:prstGeom prst="rect">
            <a:avLst/>
          </a:prstGeom>
          <a:noFill/>
        </p:spPr>
      </p:pic>
      <p:pic>
        <p:nvPicPr>
          <p:cNvPr id="19458" name="Picture 2" descr="C:\Users\gelvisson.silva\Downloads\WhatsApp Image 2023-10-17 at 15.22.1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916832"/>
            <a:ext cx="2664296" cy="2160240"/>
          </a:xfrm>
          <a:prstGeom prst="rect">
            <a:avLst/>
          </a:prstGeom>
          <a:noFill/>
        </p:spPr>
      </p:pic>
      <p:pic>
        <p:nvPicPr>
          <p:cNvPr id="19459" name="Picture 3" descr="C:\Users\gelvisson.silva\Downloads\WhatsApp Image 2023-10-17 at 15.23.4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916832"/>
            <a:ext cx="2736304" cy="2160240"/>
          </a:xfrm>
          <a:prstGeom prst="rect">
            <a:avLst/>
          </a:prstGeom>
          <a:noFill/>
        </p:spPr>
      </p:pic>
      <p:pic>
        <p:nvPicPr>
          <p:cNvPr id="19461" name="Picture 5" descr="C:\Users\gelvisson.silva\Downloads\WhatsApp Image 2023-10-17 at 15.24.2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1916833"/>
            <a:ext cx="2808312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gelvisson.silva\Downloads\WhatsApp Image 2023-10-17 at 15.21.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104455" cy="4320480"/>
          </a:xfrm>
          <a:prstGeom prst="rect">
            <a:avLst/>
          </a:prstGeom>
          <a:noFill/>
        </p:spPr>
      </p:pic>
      <p:pic>
        <p:nvPicPr>
          <p:cNvPr id="18434" name="Picture 2" descr="C:\Users\gelvisson.silva\Downloads\WhatsApp Image 2023-10-17 at 15.21.4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4104456" cy="432048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Instalações e Equipamentos </a:t>
            </a:r>
            <a:endParaRPr lang="pt-BR" sz="3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9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>
              <a:buNone/>
            </a:pP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8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endParaRPr lang="pt-BR" b="1" dirty="0" smtClean="0"/>
          </a:p>
          <a:p>
            <a:pPr algn="ctr">
              <a:buNone/>
            </a:pPr>
            <a:r>
              <a:rPr lang="pt-BR" sz="7200" b="1" dirty="0" smtClean="0"/>
              <a:t>OBRIGADO!</a:t>
            </a:r>
            <a:endParaRPr lang="pt-BR" sz="7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pt-BR" sz="3200" b="1" dirty="0" smtClean="0"/>
              <a:t>Legislação Municipal de</a:t>
            </a:r>
            <a:br>
              <a:rPr lang="pt-BR" sz="3200" b="1" dirty="0" smtClean="0"/>
            </a:br>
            <a:r>
              <a:rPr lang="pt-BR" sz="3200" b="1" dirty="0" smtClean="0"/>
              <a:t>Constituição da SEIMOB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/>
          </a:bodyPr>
          <a:lstStyle/>
          <a:p>
            <a:pPr>
              <a:buNone/>
            </a:pPr>
            <a:endParaRPr lang="pt-BR" b="1" dirty="0"/>
          </a:p>
          <a:p>
            <a:endParaRPr lang="pt-BR" b="1" dirty="0" smtClean="0"/>
          </a:p>
          <a:p>
            <a:r>
              <a:rPr lang="pt-BR" sz="2200" b="1" dirty="0" smtClean="0"/>
              <a:t>Diário Oficial do Município Nº 2748  - 18/01/2022</a:t>
            </a:r>
          </a:p>
          <a:p>
            <a:r>
              <a:rPr lang="pt-BR" sz="2200" b="1" dirty="0" smtClean="0"/>
              <a:t>Lei Nº 4.244 de 03 de dezembro de 2021 </a:t>
            </a:r>
          </a:p>
          <a:p>
            <a:r>
              <a:rPr lang="pt-BR" sz="2200" b="1" dirty="0" smtClean="0"/>
              <a:t>Decreto Nº 9.366 de 18 de janeiro de 2022</a:t>
            </a:r>
          </a:p>
          <a:p>
            <a:pPr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1000" b="1" dirty="0" smtClean="0"/>
              <a:t>Fonte: https://leismunicipais.com.br/a1/pr/c/campo-mourao/lei-ordinaria/2021/425/4244/lei-ordinaria-n-4244-2021-dispoe-sobre-a-estrutura-organizacional-do-poder-executivo-do-municipio-de-campo-mourao-e-da-outras-providencias?q=4244%2F2021</a:t>
            </a:r>
          </a:p>
          <a:p>
            <a:pPr marL="0" indent="0">
              <a:buNone/>
            </a:pPr>
            <a:endParaRPr lang="pt-BR" sz="1000" b="1" dirty="0" smtClean="0"/>
          </a:p>
          <a:p>
            <a:pPr marL="0" indent="0">
              <a:buNone/>
            </a:pPr>
            <a:r>
              <a:rPr lang="pt-BR" sz="1000" b="1" dirty="0" smtClean="0"/>
              <a:t>https://leismunicipais.com.br/a1/pr/c/campo-mourao/decreto/2022/936/9366/decreto-n-9366-2022-aprova-o-regimento-interno-da-estrutura-organizacional-do-poder-executivo-do-municipio-de-campo-mourao-e-da-outras-providencias</a:t>
            </a:r>
          </a:p>
          <a:p>
            <a:pPr>
              <a:buNone/>
            </a:pPr>
            <a:endParaRPr lang="pt-BR" sz="1400" b="1" dirty="0" smtClean="0"/>
          </a:p>
          <a:p>
            <a:pPr>
              <a:buNone/>
            </a:pP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6408712" cy="1008112"/>
          </a:xfrm>
        </p:spPr>
        <p:txBody>
          <a:bodyPr anchor="ctr">
            <a:normAutofit fontScale="90000"/>
          </a:bodyPr>
          <a:lstStyle/>
          <a:p>
            <a:pPr marL="0" indent="0">
              <a:lnSpc>
                <a:spcPct val="110000"/>
              </a:lnSpc>
            </a:pPr>
            <a:r>
              <a:rPr lang="pt-BR" sz="3600" b="1" dirty="0" smtClean="0"/>
              <a:t>Nomeação</a:t>
            </a:r>
            <a:r>
              <a:rPr lang="pt-BR" sz="3200" b="1" dirty="0" smtClean="0"/>
              <a:t> da </a:t>
            </a:r>
            <a:br>
              <a:rPr lang="pt-BR" sz="3200" b="1" dirty="0" smtClean="0"/>
            </a:br>
            <a:r>
              <a:rPr lang="pt-BR" sz="3200" b="1" dirty="0" smtClean="0"/>
              <a:t>Autoridade Trânsito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6228184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endParaRPr lang="pt-BR" sz="3600" b="1" dirty="0" smtClean="0"/>
          </a:p>
          <a:p>
            <a:pPr marL="0" indent="0" algn="ctr">
              <a:lnSpc>
                <a:spcPct val="110000"/>
              </a:lnSpc>
              <a:buNone/>
            </a:pPr>
            <a:endParaRPr lang="pt-BR" b="1" dirty="0" smtClean="0"/>
          </a:p>
          <a:p>
            <a:pPr marL="0" indent="0">
              <a:lnSpc>
                <a:spcPct val="110000"/>
              </a:lnSpc>
            </a:pPr>
            <a:r>
              <a:rPr lang="pt-BR" sz="2000" b="1" dirty="0" smtClean="0"/>
              <a:t>Diário Oficial do Município Nº 2857 de 09/12/2022.</a:t>
            </a:r>
          </a:p>
          <a:p>
            <a:pPr marL="0" indent="0">
              <a:lnSpc>
                <a:spcPct val="110000"/>
              </a:lnSpc>
            </a:pPr>
            <a:r>
              <a:rPr lang="pt-BR" sz="2000" b="1" dirty="0" smtClean="0"/>
              <a:t>Decreto Nº 9961</a:t>
            </a:r>
            <a:endParaRPr lang="pt-BR" sz="2000" b="1" dirty="0"/>
          </a:p>
          <a:p>
            <a:pPr marL="0" indent="0">
              <a:lnSpc>
                <a:spcPct val="110000"/>
              </a:lnSpc>
              <a:buNone/>
            </a:pPr>
            <a:endParaRPr lang="pt-BR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t-BR" sz="1400" b="1" dirty="0" smtClean="0"/>
              <a:t> </a:t>
            </a:r>
            <a:r>
              <a:rPr lang="pt-BR" sz="1000" b="1" dirty="0" smtClean="0"/>
              <a:t>Fonte:</a:t>
            </a:r>
            <a:r>
              <a:rPr lang="pt-BR" sz="1000" b="1" dirty="0" err="1" smtClean="0"/>
              <a:t>https</a:t>
            </a:r>
            <a:r>
              <a:rPr lang="pt-BR" sz="1000" b="1" dirty="0" smtClean="0"/>
              <a:t>://campomourao.atende.net/atende.php?rot=54002&amp;aca=737&amp;processo=visualizar&amp;parametro=%7B%22codigo%22%3A%223689%22%2C%22hash%22%3A%22481B88EDEFA22A088DDCDEDEFDF33983FAB3B42D%22%7D&amp;cidade=padrao</a:t>
            </a:r>
          </a:p>
          <a:p>
            <a:pPr marL="0" indent="0">
              <a:lnSpc>
                <a:spcPct val="110000"/>
              </a:lnSpc>
              <a:buNone/>
            </a:pPr>
            <a:endParaRPr lang="pt-BR" sz="1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286500" y="980728"/>
          <a:ext cx="2857500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6" imgW="5667174" imgH="8057916" progId="Acrobat.Document.DC">
                  <p:embed/>
                </p:oleObj>
              </mc:Choice>
              <mc:Fallback>
                <p:oleObj name="Acrobat Document" r:id="rId6" imgW="5667174" imgH="8057916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980728"/>
                        <a:ext cx="2857500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Legislação Municipal da JARI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941792"/>
          </a:xfrm>
        </p:spPr>
        <p:txBody>
          <a:bodyPr/>
          <a:lstStyle/>
          <a:p>
            <a:endParaRPr lang="pt-BR" b="1" dirty="0" smtClean="0"/>
          </a:p>
          <a:p>
            <a:endParaRPr lang="pt-BR" b="1" dirty="0"/>
          </a:p>
          <a:p>
            <a:r>
              <a:rPr lang="pt-BR" sz="2200" b="1" dirty="0" smtClean="0"/>
              <a:t>Lei nº 2555 de 16 de março de 2010</a:t>
            </a:r>
          </a:p>
          <a:p>
            <a:r>
              <a:rPr lang="pt-BR" sz="2200" b="1" dirty="0" smtClean="0"/>
              <a:t>Decreto 9.633 de 10 de junho de 2022</a:t>
            </a:r>
          </a:p>
          <a:p>
            <a:endParaRPr lang="pt-BR" sz="2800" b="1" dirty="0"/>
          </a:p>
          <a:p>
            <a:pPr marL="0" indent="0">
              <a:buNone/>
            </a:pPr>
            <a:r>
              <a:rPr lang="pt-BR" sz="1000" b="1" dirty="0" smtClean="0"/>
              <a:t>Fonte: </a:t>
            </a:r>
            <a:r>
              <a:rPr lang="pt-BR" sz="1000" dirty="0" smtClean="0"/>
              <a:t>https://leismunicipais.com.br/a1/pr/c/campo-mourao/lei-ordinaria/2010/256/2555/lei-ordinaria-n-2555-2010-dispoe-sobre-a-criacao-da-diretran-diretoria-de-transito-da-junta-administrativa-de-recursos-de-infracao-jari-do-fundo-municipal-de-transito-do-conselho-municipal-de-transito-constran-e-da-outras-providencias?q=2555</a:t>
            </a:r>
          </a:p>
          <a:p>
            <a:pPr marL="0" indent="0">
              <a:buNone/>
            </a:pPr>
            <a:r>
              <a:rPr lang="pt-BR" sz="1000" dirty="0" smtClean="0"/>
              <a:t>https://leismunicipais.com.br/a1/pr/c/campo-mourao/decreto/2022/963/9633/decreto-n-9633-2022-nomeia-membros-da-junta-administrativa-de-recursos-de-infracoes-jari-e-da-outras-providencias</a:t>
            </a:r>
            <a:endParaRPr lang="pt-BR" sz="1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6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7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Constituição do Fundo Municipal de Trânsito</a:t>
            </a:r>
            <a:br>
              <a:rPr lang="pt-BR" sz="3200" b="1" dirty="0" smtClean="0"/>
            </a:b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b="1" dirty="0"/>
          </a:p>
          <a:p>
            <a:pPr>
              <a:buNone/>
            </a:pPr>
            <a:endParaRPr lang="pt-BR" b="1" dirty="0" smtClean="0"/>
          </a:p>
          <a:p>
            <a:pPr marL="0" indent="0"/>
            <a:r>
              <a:rPr lang="pt-BR" sz="2200" b="1" dirty="0" smtClean="0"/>
              <a:t>Lei Municipal Nº 2555 de 16 de março de 2010</a:t>
            </a:r>
          </a:p>
          <a:p>
            <a:endParaRPr lang="pt-BR" b="1" dirty="0"/>
          </a:p>
          <a:p>
            <a:endParaRPr lang="pt-BR" b="1" dirty="0" smtClean="0"/>
          </a:p>
          <a:p>
            <a:pPr marL="0" indent="0">
              <a:buNone/>
            </a:pPr>
            <a:r>
              <a:rPr lang="pt-BR" sz="1050" b="1" dirty="0" smtClean="0"/>
              <a:t>Fonte: </a:t>
            </a:r>
            <a:r>
              <a:rPr lang="pt-BR" sz="1050" dirty="0" smtClean="0"/>
              <a:t>https://leismunicipais.com.br/a1/pr/c/campo-mourao/lei-ordinaria/2010/256/2555/lei-ordinaria-n-2555-2010-dispoe-sobre-a-criacao-da-diretran-diretoria-de-transito-da-junta-administrativa-de-recursos-de-infracao-jari-do-fundo-municipal-de-transito-do-conselho-municipal-de-transito-constran-e-da-outras-providencias?q=2555</a:t>
            </a:r>
          </a:p>
          <a:p>
            <a:pPr>
              <a:buNone/>
            </a:pP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2400" b="1" dirty="0" smtClean="0"/>
              <a:t>Sistema de Talonário Eletrônico</a:t>
            </a:r>
          </a:p>
          <a:p>
            <a:r>
              <a:rPr lang="pt-BR" sz="2400" b="1" dirty="0" smtClean="0"/>
              <a:t>Cursos de Atualização continuada para os Agentes de Trânsito</a:t>
            </a:r>
          </a:p>
          <a:p>
            <a:pPr>
              <a:buNone/>
            </a:pPr>
            <a:endParaRPr lang="pt-BR" sz="2400" b="1" dirty="0"/>
          </a:p>
          <a:p>
            <a:pPr>
              <a:buNone/>
            </a:pPr>
            <a:endParaRPr lang="pt-BR" sz="2400" b="1" dirty="0" smtClean="0"/>
          </a:p>
          <a:p>
            <a:pPr>
              <a:buNone/>
            </a:pPr>
            <a:r>
              <a:rPr lang="pt-BR" sz="2400" b="1" dirty="0" smtClean="0"/>
              <a:t>Divididas em 4 categorias de atendimento:</a:t>
            </a:r>
          </a:p>
          <a:p>
            <a:r>
              <a:rPr lang="pt-BR" sz="2400" b="1" dirty="0" smtClean="0"/>
              <a:t>Agendamento</a:t>
            </a:r>
          </a:p>
          <a:p>
            <a:r>
              <a:rPr lang="pt-BR" sz="2400" b="1" dirty="0" smtClean="0"/>
              <a:t>Solicitação a Central</a:t>
            </a:r>
          </a:p>
          <a:p>
            <a:r>
              <a:rPr lang="pt-BR" sz="2400" b="1" dirty="0" smtClean="0"/>
              <a:t>Acidentes</a:t>
            </a:r>
          </a:p>
          <a:p>
            <a:r>
              <a:rPr lang="pt-BR" sz="2400" b="1" dirty="0" smtClean="0"/>
              <a:t>Ouvidoria </a:t>
            </a:r>
            <a:endParaRPr lang="pt-BR" sz="2400" b="1" dirty="0"/>
          </a:p>
          <a:p>
            <a:pPr>
              <a:buNone/>
            </a:pPr>
            <a:endParaRPr lang="pt-BR" sz="24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73216"/>
            <a:ext cx="1331640" cy="1484784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49704"/>
          </a:xfrm>
        </p:spPr>
        <p:txBody>
          <a:bodyPr>
            <a:normAutofit fontScale="92500" lnSpcReduction="20000"/>
          </a:bodyPr>
          <a:lstStyle/>
          <a:p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Solicitação a Central</a:t>
            </a:r>
          </a:p>
          <a:p>
            <a:pPr algn="ctr">
              <a:buNone/>
            </a:pPr>
            <a:endParaRPr lang="pt-BR" sz="2200" b="1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Situações não previsíveis, de urgência ou emergência, as quais atendemos diariamente através de equipes que realizam a fiscalização de rotina.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Variam desde estacionamento irregular, atendimentos de infrações de trânsito, auxilio junto a Policia Militar e Bombeiros quando solicitados.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Foram aplicadas 18.984 multas em 2023.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pt-BR" sz="3200" b="1" dirty="0" smtClean="0"/>
              <a:t>Fiscalização e Operação de Trânsito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sz="2200" b="1" dirty="0" smtClean="0"/>
          </a:p>
          <a:p>
            <a:pPr algn="ctr">
              <a:buNone/>
            </a:pPr>
            <a:r>
              <a:rPr lang="pt-BR" sz="2200" b="1" dirty="0" smtClean="0"/>
              <a:t>Acidentes</a:t>
            </a:r>
          </a:p>
          <a:p>
            <a:pPr algn="just">
              <a:buNone/>
            </a:pPr>
            <a:endParaRPr lang="pt-BR" sz="2200" b="1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Atendimentos feitos pela Policia Militar, Corpo de Bombeiros e SAMU.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pt-BR" sz="2200" b="1" dirty="0" smtClean="0"/>
              <a:t>O auxilio da SEIMOB ocorre quando solicitado.</a:t>
            </a:r>
            <a:endParaRPr lang="pt-BR" sz="22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0"/>
            <a:ext cx="1043608" cy="860595"/>
          </a:xfrm>
          <a:prstGeom prst="rect">
            <a:avLst/>
          </a:prstGeom>
        </p:spPr>
      </p:pic>
      <p:pic>
        <p:nvPicPr>
          <p:cNvPr id="5" name="Picture 2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00"/>
            <a:ext cx="1331640" cy="1628800"/>
          </a:xfrm>
          <a:prstGeom prst="rect">
            <a:avLst/>
          </a:prstGeom>
          <a:noFill/>
        </p:spPr>
      </p:pic>
      <p:pic>
        <p:nvPicPr>
          <p:cNvPr id="6" name="Picture 4" descr="C:\Users\gelvisson.silva\AppData\Local\Microsoft\Windows\INetCache\IE\NJTMTNXL\cone-320960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63338">
            <a:off x="949538" y="5272958"/>
            <a:ext cx="1152128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609</Words>
  <Application>Microsoft Office PowerPoint</Application>
  <PresentationFormat>Apresentação na tela (4:3)</PresentationFormat>
  <Paragraphs>170</Paragraphs>
  <Slides>24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Wingdings 2</vt:lpstr>
      <vt:lpstr>Fluxo</vt:lpstr>
      <vt:lpstr>Acrobat Document</vt:lpstr>
      <vt:lpstr>  </vt:lpstr>
      <vt:lpstr>SEIMOB – Secretaria de Infraestrutura Mobilidade Urbana</vt:lpstr>
      <vt:lpstr>Legislação Municipal de Constituição da SEIMOB </vt:lpstr>
      <vt:lpstr>Nomeação da  Autoridade Trânsito </vt:lpstr>
      <vt:lpstr>Legislação Municipal da JARI</vt:lpstr>
      <vt:lpstr>Constituição do Fundo Municipal de Trânsito </vt:lpstr>
      <vt:lpstr>Fiscalização e Operação de Trânsito</vt:lpstr>
      <vt:lpstr>Fiscalização e Operação de Trânsito</vt:lpstr>
      <vt:lpstr>Fiscalização e Operação de Trânsito</vt:lpstr>
      <vt:lpstr>Fiscalização e Operação de Trânsito</vt:lpstr>
      <vt:lpstr>Educação de Trânsito</vt:lpstr>
      <vt:lpstr>Educação no trânsito  Maio Amarelo  Campanha de âmbito nacional de conscientização de trânsito.   </vt:lpstr>
      <vt:lpstr>Educação no Trânsito</vt:lpstr>
      <vt:lpstr>Agentes de Trânsito</vt:lpstr>
      <vt:lpstr>Equipamentos Eletrônicos</vt:lpstr>
      <vt:lpstr>Frota Veicular de Campo Mourão - 2022</vt:lpstr>
      <vt:lpstr>Processos </vt:lpstr>
      <vt:lpstr>Estacionamento Rotativo Pare Azul</vt:lpstr>
      <vt:lpstr>Instalações e equipamentos – Setor de Operações de Trânsito</vt:lpstr>
      <vt:lpstr>Instalações e Equipamentos – Sinalização de Trânsito</vt:lpstr>
      <vt:lpstr>Ações Quanto a Sinalização Viária – 2022 até o momento</vt:lpstr>
      <vt:lpstr>Ações Quanto à Sinalização Viária </vt:lpstr>
      <vt:lpstr>Instalações e Equipamentos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SEIMOB Secretaria de Infraestrutura e Mobilidade Urbana de Campo Mourão - PR</dc:title>
  <dc:creator>gelvisson.silva</dc:creator>
  <cp:lastModifiedBy>Gabriel Rodrigues Soares</cp:lastModifiedBy>
  <cp:revision>77</cp:revision>
  <dcterms:created xsi:type="dcterms:W3CDTF">2023-10-09T11:44:22Z</dcterms:created>
  <dcterms:modified xsi:type="dcterms:W3CDTF">2025-01-29T13:50:27Z</dcterms:modified>
</cp:coreProperties>
</file>